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2" r:id="rId25"/>
    <p:sldId id="283" r:id="rId26"/>
    <p:sldId id="277" r:id="rId27"/>
    <p:sldId id="278" r:id="rId28"/>
    <p:sldId id="279" r:id="rId29"/>
    <p:sldId id="280"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38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72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36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49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90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356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02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A689-C2F7-4264-A235-C4FC30C56FC7}"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2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933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03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4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6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262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29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273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7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84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0A689-C2F7-4264-A235-C4FC30C56FC7}"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91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67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318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964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40882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49810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03333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1826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26600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36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0A689-C2F7-4264-A235-C4FC30C56FC7}"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24190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7892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67359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76801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6948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0A689-C2F7-4264-A235-C4FC30C56FC7}"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0A689-C2F7-4264-A235-C4FC30C56FC7}"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0A689-C2F7-4264-A235-C4FC30C56FC7}"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0A689-C2F7-4264-A235-C4FC30C56FC7}"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0A689-C2F7-4264-A235-C4FC30C56FC7}"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6869E-97AE-4B32-AE05-D8C89D1A47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0A689-C2F7-4264-A235-C4FC30C56FC7}" type="datetimeFigureOut">
              <a:rPr lang="en-US" smtClean="0"/>
              <a:t>8/9/2018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6869E-97AE-4B32-AE05-D8C89D1A47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371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47005-27BF-4F22-A1F6-FF412804DE9F}" type="datetimeFigureOut">
              <a:rPr lang="en-US" smtClean="0">
                <a:solidFill>
                  <a:prstClr val="black">
                    <a:tint val="75000"/>
                  </a:prstClr>
                </a:solidFill>
              </a:rPr>
              <a:pPr/>
              <a:t>8/9/2018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E2111-4688-4C23-B818-405FD6E5C7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675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9A94F-9C6C-434C-A7B0-2D2E3D471E29}" type="datetimeFigureOut">
              <a:rPr lang="ms-MY" smtClean="0">
                <a:solidFill>
                  <a:prstClr val="black">
                    <a:tint val="75000"/>
                  </a:prstClr>
                </a:solidFill>
              </a:rPr>
              <a:pPr/>
              <a:t>9/08/2018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63536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4191000" y="1524000"/>
            <a:ext cx="3005843" cy="1290452"/>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Pohon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boleh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berteduh</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08002"/>
            <a:ext cx="9096404"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Muslim yang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beramal</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Soleh</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Notched Right Arrow 4"/>
          <p:cNvSpPr/>
          <p:nvPr/>
        </p:nvSpPr>
        <p:spPr>
          <a:xfrm>
            <a:off x="1683959" y="2689761"/>
            <a:ext cx="2430841" cy="914400"/>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6" name="Notched Right Arrow 5"/>
          <p:cNvSpPr/>
          <p:nvPr/>
        </p:nvSpPr>
        <p:spPr>
          <a:xfrm>
            <a:off x="1751688" y="1371600"/>
            <a:ext cx="2310143" cy="909534"/>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1683959" y="3886200"/>
            <a:ext cx="2430841" cy="914400"/>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4267200" y="2743199"/>
            <a:ext cx="2929643" cy="1124209"/>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Menikmati buah</a:t>
            </a:r>
            <a:endPar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4240481" y="3814948"/>
            <a:ext cx="3005843" cy="1290452"/>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Manfaat</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daun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bunga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akar</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kayu</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0" name="Rounded Rectangle 9"/>
          <p:cNvSpPr/>
          <p:nvPr/>
        </p:nvSpPr>
        <p:spPr>
          <a:xfrm>
            <a:off x="762000" y="5323520"/>
            <a:ext cx="8077199" cy="122968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 </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cara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hidup</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lengkap</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mampu</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menyelamatkan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kehidupan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kita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dunia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akhirat</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85800" y="1219200"/>
            <a:ext cx="4953000" cy="71933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 itu datang dari Allah dan bukan ciptaan manusia. </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76200"/>
            <a:ext cx="8915400" cy="1015663"/>
          </a:xfrm>
          <a:prstGeom prst="rect">
            <a:avLst/>
          </a:prstGeom>
        </p:spPr>
        <p:txBody>
          <a:bodyPr wrap="square">
            <a:spAutoFit/>
          </a:bodyPr>
          <a:lstStyle/>
          <a:p>
            <a:pPr algn="ctr">
              <a:defRPr/>
            </a:pP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Mengatur</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Kesempurnaan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74540" y="1066800"/>
            <a:ext cx="511260" cy="5334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1.</a:t>
            </a:r>
            <a:endPar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4540" y="4648200"/>
            <a:ext cx="8817060" cy="20574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ms-MY" sz="2000" b="1" dirty="0"/>
              <a:t>“</a:t>
            </a:r>
            <a:r>
              <a:rPr lang="ms-MY" sz="2000" b="1" i="1" dirty="0"/>
              <a:t>Sesungguhnya agama (yang </a:t>
            </a:r>
            <a:r>
              <a:rPr lang="ms-MY" sz="2000" b="1" i="1" dirty="0" err="1"/>
              <a:t>diredhai</a:t>
            </a:r>
            <a:r>
              <a:rPr lang="ms-MY" sz="2000" b="1" i="1" dirty="0"/>
              <a:t>) </a:t>
            </a:r>
            <a:r>
              <a:rPr lang="ms-MY" sz="2000" b="1" i="1" dirty="0" err="1"/>
              <a:t>disisi</a:t>
            </a:r>
            <a:r>
              <a:rPr lang="ms-MY" sz="2000" b="1" i="1" dirty="0"/>
              <a:t> Allah hanyalah Islam. Tiada berselisih orang-orang yang telah diberi </a:t>
            </a:r>
            <a:r>
              <a:rPr lang="ms-MY" sz="2000" b="1" i="1" dirty="0" err="1"/>
              <a:t>Al</a:t>
            </a:r>
            <a:r>
              <a:rPr lang="ms-MY" sz="2000" b="1" i="1" dirty="0"/>
              <a:t> Kitab (Yahudi dan Nasrani) kecuali sesudah datang pengetahuan kepada mereka, kerana kedengkian (yang ada) di antara mereka. </a:t>
            </a:r>
            <a:r>
              <a:rPr lang="ms-MY" sz="2000" b="1" i="1" dirty="0" err="1"/>
              <a:t>Barangsiapa</a:t>
            </a:r>
            <a:r>
              <a:rPr lang="ms-MY" sz="2000" b="1" i="1" dirty="0"/>
              <a:t> yang kufur terhadap ayat-ayat Allah maka sesungguhnya Allah sangat cepat </a:t>
            </a:r>
            <a:r>
              <a:rPr lang="ms-MY" sz="2000" b="1" i="1" dirty="0" err="1"/>
              <a:t>perhitungan-Nya</a:t>
            </a:r>
            <a:r>
              <a:rPr lang="ms-MY" sz="2000" b="1" i="1" dirty="0"/>
              <a:t>”</a:t>
            </a:r>
            <a:r>
              <a:rPr lang="ms-MY" sz="2000" b="1" dirty="0"/>
              <a:t>.</a:t>
            </a:r>
            <a:endParaRPr lang="en-MY" sz="2000" b="1" dirty="0"/>
          </a:p>
        </p:txBody>
      </p:sp>
      <p:sp>
        <p:nvSpPr>
          <p:cNvPr id="7" name="Rectangle 6"/>
          <p:cNvSpPr/>
          <p:nvPr/>
        </p:nvSpPr>
        <p:spPr>
          <a:xfrm>
            <a:off x="304800" y="2514600"/>
            <a:ext cx="8561430"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الدِّينَ عِندَ اللَّهِ الْإِسْلَامُ ۗ وَمَا اخْتَلَفَ الَّذِينَ أُوتُوا الْكِتَابَ إِلَّا مِن بَعْدِ مَا جَاءَهُمُ الْعِلْمُ بَغْيًا بَيْنَهُمْ ۗ وَمَن يَكْفُرْ بِآيَاتِ اللَّهِ فَإِنَّ اللَّهَ سَرِيعُ الْحِسَابِ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648200" y="1915480"/>
            <a:ext cx="4384964"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Surah </a:t>
            </a:r>
            <a:r>
              <a:rPr lang="ms-MY" sz="2400" dirty="0"/>
              <a:t>Ali </a:t>
            </a:r>
            <a:r>
              <a:rPr lang="ms-MY" sz="2400" dirty="0" err="1" smtClean="0"/>
              <a:t>Imran</a:t>
            </a:r>
            <a:r>
              <a:rPr lang="ms-MY" sz="2400" dirty="0" smtClean="0"/>
              <a:t>, </a:t>
            </a:r>
            <a:r>
              <a:rPr lang="ms-MY" sz="2400" dirty="0"/>
              <a:t>ayat </a:t>
            </a:r>
            <a:r>
              <a:rPr lang="ms-MY" sz="2400" dirty="0" smtClean="0"/>
              <a:t>19: </a:t>
            </a:r>
            <a:endParaRPr lang="en-MY" sz="2200" b="1" dirty="0"/>
          </a:p>
        </p:txBody>
      </p:sp>
      <p:sp>
        <p:nvSpPr>
          <p:cNvPr id="9" name="Curved Right Arrow 8"/>
          <p:cNvSpPr/>
          <p:nvPr/>
        </p:nvSpPr>
        <p:spPr>
          <a:xfrm rot="19857695" flipH="1">
            <a:off x="5595866" y="1211056"/>
            <a:ext cx="478621" cy="765359"/>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85800" y="1110992"/>
            <a:ext cx="6858000" cy="93745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Ajaran Islam adalah yang terunggul </a:t>
            </a:r>
          </a:p>
          <a:p>
            <a:pPr algn="ctr">
              <a:defRPr/>
            </a:pPr>
            <a:r>
              <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 tidak akan ada sistem ciptaan manusia </a:t>
            </a: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mampu </a:t>
            </a:r>
            <a:r>
              <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menandinginya. </a:t>
            </a:r>
          </a:p>
        </p:txBody>
      </p:sp>
      <p:sp>
        <p:nvSpPr>
          <p:cNvPr id="4" name="Rectangle 3"/>
          <p:cNvSpPr/>
          <p:nvPr/>
        </p:nvSpPr>
        <p:spPr>
          <a:xfrm>
            <a:off x="76200" y="76200"/>
            <a:ext cx="8915400" cy="1015663"/>
          </a:xfrm>
          <a:prstGeom prst="rect">
            <a:avLst/>
          </a:prstGeom>
        </p:spPr>
        <p:txBody>
          <a:bodyPr wrap="square">
            <a:spAutoFit/>
          </a:bodyPr>
          <a:lstStyle/>
          <a:p>
            <a:pPr algn="ctr">
              <a:defRPr/>
            </a:pP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Mengatur</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Kesempurnaan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74540" y="1176712"/>
            <a:ext cx="511260" cy="5334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2.</a:t>
            </a:r>
            <a:endPar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4540" y="4648200"/>
            <a:ext cx="8817060" cy="20574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ms-MY" sz="2000" b="1" i="1" dirty="0"/>
              <a:t>“Katakanlah "Sesungguhnya jika manusia dan jin berkumpul untuk membuat yang serupa </a:t>
            </a:r>
            <a:r>
              <a:rPr lang="ms-MY" sz="2000" b="1" i="1" dirty="0" err="1"/>
              <a:t>Al</a:t>
            </a:r>
            <a:r>
              <a:rPr lang="ms-MY" sz="2000" b="1" i="1" dirty="0"/>
              <a:t> Quran ini, </a:t>
            </a:r>
            <a:r>
              <a:rPr lang="ms-MY" sz="2000" b="1" i="1" dirty="0" err="1"/>
              <a:t>niscaya</a:t>
            </a:r>
            <a:r>
              <a:rPr lang="ms-MY" sz="2000" b="1" i="1" dirty="0"/>
              <a:t> mereka tidak akan dapat membuat yang serupa dengan dia, sekalipun </a:t>
            </a:r>
            <a:r>
              <a:rPr lang="ms-MY" sz="2000" b="1" i="1" dirty="0" err="1"/>
              <a:t>sebagian</a:t>
            </a:r>
            <a:r>
              <a:rPr lang="ms-MY" sz="2000" b="1" i="1" dirty="0"/>
              <a:t> mereka menjadi pembantu bagi </a:t>
            </a:r>
            <a:r>
              <a:rPr lang="ms-MY" sz="2000" b="1" i="1" dirty="0" err="1"/>
              <a:t>sebagian</a:t>
            </a:r>
            <a:r>
              <a:rPr lang="ms-MY" sz="2000" b="1" i="1" dirty="0"/>
              <a:t> yang lain. Dan sesungguhnya Kami telah mengulang-ulang kepada manusia dalam </a:t>
            </a:r>
            <a:r>
              <a:rPr lang="ms-MY" sz="2000" b="1" i="1" dirty="0" smtClean="0"/>
              <a:t>     </a:t>
            </a:r>
            <a:r>
              <a:rPr lang="ms-MY" sz="2000" b="1" i="1" dirty="0" err="1" smtClean="0"/>
              <a:t>Al</a:t>
            </a:r>
            <a:r>
              <a:rPr lang="ms-MY" sz="2000" b="1" i="1" dirty="0" smtClean="0"/>
              <a:t> </a:t>
            </a:r>
            <a:r>
              <a:rPr lang="ms-MY" sz="2000" b="1" i="1" dirty="0"/>
              <a:t>Quran ini tiap-tiap macam perumpamaan, tapi kebanyakan manusia tidak menyukai kecuali mengingkari (nya)”. </a:t>
            </a:r>
            <a:endParaRPr lang="en-MY" sz="2000" b="1" i="1" dirty="0"/>
          </a:p>
        </p:txBody>
      </p:sp>
      <p:sp>
        <p:nvSpPr>
          <p:cNvPr id="7" name="Curved Right Arrow 6"/>
          <p:cNvSpPr/>
          <p:nvPr/>
        </p:nvSpPr>
        <p:spPr>
          <a:xfrm rot="19857695" flipH="1">
            <a:off x="7470869" y="1376385"/>
            <a:ext cx="478621" cy="765359"/>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
        <p:nvSpPr>
          <p:cNvPr id="8" name="Rectangle 7"/>
          <p:cNvSpPr/>
          <p:nvPr/>
        </p:nvSpPr>
        <p:spPr>
          <a:xfrm>
            <a:off x="174540" y="2785408"/>
            <a:ext cx="8771384" cy="1938992"/>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لَّئِنِ اجْتَمَعَتِ الْإِنسُ وَالْجِنُّ عَلَىٰ أَن يَأْتُوا بِمِثْلِ هَٰذَا الْقُرْآنِ لَا يَأْتُونَ بِمِثْلِهِ وَلَوْ كَانَ بَعْضُهُمْ لِبَعْضٍ ظَهِيرًا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وَلَقَدْ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صَرَّفْنَا لِلنَّاسِ فِي هَٰذَا الْقُرْآنِ مِن كُلِّ مَثَلٍ فَأَبَىٰ أَكْثَرُ النَّاسِ إِلَّا كُفُورًا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Rectangle 8"/>
          <p:cNvSpPr/>
          <p:nvPr/>
        </p:nvSpPr>
        <p:spPr>
          <a:xfrm>
            <a:off x="4648200" y="2133600"/>
            <a:ext cx="4384964"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Surah </a:t>
            </a:r>
            <a:r>
              <a:rPr lang="ms-MY" sz="2400" dirty="0" err="1" smtClean="0"/>
              <a:t>Al</a:t>
            </a:r>
            <a:r>
              <a:rPr lang="ms-MY" sz="2400" dirty="0" smtClean="0"/>
              <a:t> </a:t>
            </a:r>
            <a:r>
              <a:rPr lang="ms-MY" sz="2400" dirty="0" err="1" smtClean="0"/>
              <a:t>Isra</a:t>
            </a:r>
            <a:r>
              <a:rPr lang="ms-MY" sz="2400" dirty="0" smtClean="0"/>
              <a:t>’, </a:t>
            </a:r>
            <a:r>
              <a:rPr lang="ms-MY" sz="2400" dirty="0"/>
              <a:t>ayat </a:t>
            </a:r>
            <a:r>
              <a:rPr lang="ms-MY" sz="2400" dirty="0" smtClean="0"/>
              <a:t>88-89: </a:t>
            </a:r>
            <a:endParaRPr lang="en-MY" sz="2200" b="1" dirty="0"/>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85800" y="1295400"/>
            <a:ext cx="6858000" cy="93745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 diturunkan untuk menyelamatkan kehidupan manusia daripada kerugian di dunia dan akhirat. </a:t>
            </a:r>
          </a:p>
        </p:txBody>
      </p:sp>
      <p:sp>
        <p:nvSpPr>
          <p:cNvPr id="4" name="Rectangle 3"/>
          <p:cNvSpPr/>
          <p:nvPr/>
        </p:nvSpPr>
        <p:spPr>
          <a:xfrm>
            <a:off x="76200" y="76200"/>
            <a:ext cx="8915400" cy="1015663"/>
          </a:xfrm>
          <a:prstGeom prst="rect">
            <a:avLst/>
          </a:prstGeom>
        </p:spPr>
        <p:txBody>
          <a:bodyPr wrap="square">
            <a:spAutoFit/>
          </a:bodyPr>
          <a:lstStyle/>
          <a:p>
            <a:pPr algn="ctr">
              <a:defRPr/>
            </a:pP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Mengatur</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Kesempurnaan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74540" y="1361120"/>
            <a:ext cx="511260" cy="5334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3.</a:t>
            </a:r>
            <a:endPar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4540" y="4648200"/>
            <a:ext cx="8817060" cy="13716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ms-MY" sz="2400" b="1" i="1" dirty="0"/>
              <a:t>Dan siapa yang mencari selain Islam sebagai ‘</a:t>
            </a:r>
            <a:r>
              <a:rPr lang="ms-MY" sz="2400" b="1" i="1" dirty="0" err="1"/>
              <a:t>Dien</a:t>
            </a:r>
            <a:r>
              <a:rPr lang="ms-MY" sz="2400" b="1" i="1" dirty="0"/>
              <a:t>’ (sistem hidup), maka tidak akan diterima darinya dan di akhirat dia termasuk orang-orang yang </a:t>
            </a:r>
            <a:r>
              <a:rPr lang="ms-MY" sz="2400" b="1" i="1" dirty="0" smtClean="0"/>
              <a:t>rugi.</a:t>
            </a:r>
            <a:endParaRPr lang="en-MY" sz="2400" b="1" i="1" dirty="0"/>
          </a:p>
        </p:txBody>
      </p:sp>
      <p:sp>
        <p:nvSpPr>
          <p:cNvPr id="7" name="Curved Right Arrow 6"/>
          <p:cNvSpPr/>
          <p:nvPr/>
        </p:nvSpPr>
        <p:spPr>
          <a:xfrm rot="19857695" flipH="1">
            <a:off x="7470869" y="1560793"/>
            <a:ext cx="478621" cy="765359"/>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
        <p:nvSpPr>
          <p:cNvPr id="8" name="Rectangle 7"/>
          <p:cNvSpPr/>
          <p:nvPr/>
        </p:nvSpPr>
        <p:spPr>
          <a:xfrm>
            <a:off x="220216" y="2971800"/>
            <a:ext cx="8771384" cy="156966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يَبْتَغِ غَيْرَ الْإِسْلَامِ دِينًا فَلَن يُقْبَلَ مِنْهُ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وَهُوَ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الْآخِرَةِ مِنَ الْخَاسِرِينَ</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Rectangle 8"/>
          <p:cNvSpPr/>
          <p:nvPr/>
        </p:nvSpPr>
        <p:spPr>
          <a:xfrm>
            <a:off x="4648200" y="2438400"/>
            <a:ext cx="4384964"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Surah Ali </a:t>
            </a:r>
            <a:r>
              <a:rPr lang="ms-MY" sz="2400" dirty="0" err="1" smtClean="0"/>
              <a:t>Imran</a:t>
            </a:r>
            <a:r>
              <a:rPr lang="ms-MY" sz="2400" dirty="0" smtClean="0"/>
              <a:t> , ayat 85: </a:t>
            </a:r>
            <a:endParaRPr lang="en-MY" sz="2200" b="1" dirty="0"/>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85800" y="1219200"/>
            <a:ext cx="6858000" cy="93745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Sistem hidup Islam adalah sempurna </a:t>
            </a:r>
          </a:p>
          <a:p>
            <a:pPr algn="ct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 menyeluruh.</a:t>
            </a:r>
            <a:endPar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0"/>
            <a:ext cx="8915400" cy="1015663"/>
          </a:xfrm>
          <a:prstGeom prst="rect">
            <a:avLst/>
          </a:prstGeom>
        </p:spPr>
        <p:txBody>
          <a:bodyPr wrap="square">
            <a:spAutoFit/>
          </a:bodyPr>
          <a:lstStyle/>
          <a:p>
            <a:pPr algn="ctr">
              <a:defRPr/>
            </a:pP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Mengatur</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Kesempurnaan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74540" y="1284920"/>
            <a:ext cx="511260" cy="5334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4.</a:t>
            </a:r>
            <a:endPar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4540" y="5105400"/>
            <a:ext cx="8817060" cy="12192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ms-MY" sz="2400" b="1" dirty="0"/>
              <a:t>“Pada hari ini telah Aku sempurnakan untuk kamu </a:t>
            </a:r>
            <a:r>
              <a:rPr lang="ms-MY" sz="2400" b="1" dirty="0" err="1"/>
              <a:t>agamamu</a:t>
            </a:r>
            <a:r>
              <a:rPr lang="ms-MY" sz="2400" b="1" dirty="0"/>
              <a:t>, dan telah Aku cukupkan </a:t>
            </a:r>
            <a:r>
              <a:rPr lang="ms-MY" sz="2400" b="1" dirty="0" err="1"/>
              <a:t>kepadamu</a:t>
            </a:r>
            <a:r>
              <a:rPr lang="ms-MY" sz="2400" b="1" dirty="0"/>
              <a:t> </a:t>
            </a:r>
            <a:r>
              <a:rPr lang="ms-MY" sz="2400" b="1" dirty="0" err="1"/>
              <a:t>nikmatKu</a:t>
            </a:r>
            <a:r>
              <a:rPr lang="ms-MY" sz="2400" b="1" dirty="0"/>
              <a:t>, dan telah Aku </a:t>
            </a:r>
            <a:r>
              <a:rPr lang="ms-MY" sz="2400" b="1" dirty="0" err="1" smtClean="0"/>
              <a:t>redhai</a:t>
            </a:r>
            <a:r>
              <a:rPr lang="ms-MY" sz="2400" b="1" dirty="0" smtClean="0"/>
              <a:t> </a:t>
            </a:r>
            <a:r>
              <a:rPr lang="ms-MY" sz="2400" b="1" dirty="0"/>
              <a:t>Islam itu jadi agama </a:t>
            </a:r>
            <a:r>
              <a:rPr lang="ms-MY" sz="2400" b="1" dirty="0" err="1"/>
              <a:t>bagimu</a:t>
            </a:r>
            <a:r>
              <a:rPr lang="ms-MY" sz="2400" b="1" dirty="0"/>
              <a:t>”. </a:t>
            </a:r>
            <a:endParaRPr lang="en-MY" sz="2400" b="1" dirty="0"/>
          </a:p>
        </p:txBody>
      </p:sp>
      <p:sp>
        <p:nvSpPr>
          <p:cNvPr id="7" name="Rectangle 6"/>
          <p:cNvSpPr/>
          <p:nvPr/>
        </p:nvSpPr>
        <p:spPr>
          <a:xfrm>
            <a:off x="220216" y="3657600"/>
            <a:ext cx="8771384" cy="144655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الْيَوْمَ أَكْمَلْتُ لَكُمْ دِينَكُمْ وَأَتْمَمْتُ عَلَيْكُمْ نِعْمَتِي وَرَضِيتُ لَكُمُ الْإِسْلَامَ دِينًا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648200" y="3124200"/>
            <a:ext cx="4384964"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Surah </a:t>
            </a:r>
            <a:r>
              <a:rPr lang="ms-MY" sz="2400" dirty="0" err="1" smtClean="0"/>
              <a:t>Al</a:t>
            </a:r>
            <a:r>
              <a:rPr lang="ms-MY" sz="2400" dirty="0" smtClean="0"/>
              <a:t> </a:t>
            </a:r>
            <a:r>
              <a:rPr lang="ms-MY" sz="2400" dirty="0" err="1" smtClean="0"/>
              <a:t>Maaidah</a:t>
            </a:r>
            <a:r>
              <a:rPr lang="ms-MY" sz="2400" dirty="0" smtClean="0"/>
              <a:t>, ayat 3: </a:t>
            </a:r>
            <a:endParaRPr lang="en-MY" sz="2200" b="1" dirty="0"/>
          </a:p>
        </p:txBody>
      </p:sp>
      <p:sp>
        <p:nvSpPr>
          <p:cNvPr id="9" name="Rounded Rectangle 8"/>
          <p:cNvSpPr/>
          <p:nvPr/>
        </p:nvSpPr>
        <p:spPr>
          <a:xfrm>
            <a:off x="716478" y="2209799"/>
            <a:ext cx="6858000" cy="597120"/>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Semua perkara diperjelaskan dalam Islam</a:t>
            </a:r>
            <a:endPar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0" name="Curved Right Arrow 9"/>
          <p:cNvSpPr/>
          <p:nvPr/>
        </p:nvSpPr>
        <p:spPr>
          <a:xfrm rot="19857695" flipH="1">
            <a:off x="7547068" y="2424239"/>
            <a:ext cx="478621" cy="765359"/>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85800" y="1219200"/>
            <a:ext cx="6858000" cy="93745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Syariat dan Perundangan Islam adalah </a:t>
            </a:r>
          </a:p>
          <a:p>
            <a:pPr algn="ctr">
              <a:defRPr/>
            </a:pPr>
            <a:r>
              <a:rPr lang="sv-SE"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yang terbaik.</a:t>
            </a:r>
            <a:endParaRPr lang="sv-SE"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0"/>
            <a:ext cx="8915400" cy="1015663"/>
          </a:xfrm>
          <a:prstGeom prst="rect">
            <a:avLst/>
          </a:prstGeom>
        </p:spPr>
        <p:txBody>
          <a:bodyPr wrap="square">
            <a:spAutoFit/>
          </a:bodyPr>
          <a:lstStyle/>
          <a:p>
            <a:pPr algn="ctr">
              <a:defRPr/>
            </a:pP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Mengatur</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Kesempurnaan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Kehidupan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74540" y="1284920"/>
            <a:ext cx="511260" cy="5334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5.</a:t>
            </a:r>
            <a:endPar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74540" y="4572000"/>
            <a:ext cx="8817060" cy="205740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r>
              <a:rPr lang="ms-MY" sz="2000" b="1" dirty="0"/>
              <a:t>“Dan hendaklah kamu memutuskan perkara di antara mereka menurut apa yang diturunkan Allah, dan </a:t>
            </a:r>
            <a:r>
              <a:rPr lang="ms-MY" sz="2000" b="1" dirty="0" err="1"/>
              <a:t>janganlah</a:t>
            </a:r>
            <a:r>
              <a:rPr lang="ms-MY" sz="2000" b="1" dirty="0"/>
              <a:t> kamu mengikuti hawa nafsu mereka. Dan berhati-hatilah kamu terhadap mereka, supaya mereka tidak memalingkan kamu dari sebahagian apa yang telah diturunkan Allah </a:t>
            </a:r>
            <a:r>
              <a:rPr lang="ms-MY" sz="2000" b="1" dirty="0" err="1"/>
              <a:t>kepadamu</a:t>
            </a:r>
            <a:r>
              <a:rPr lang="ms-MY" sz="2000" b="1" dirty="0"/>
              <a:t>...” </a:t>
            </a:r>
            <a:endParaRPr lang="en-MY" sz="2000" b="1" dirty="0"/>
          </a:p>
        </p:txBody>
      </p:sp>
      <p:sp>
        <p:nvSpPr>
          <p:cNvPr id="7" name="Curved Right Arrow 6"/>
          <p:cNvSpPr/>
          <p:nvPr/>
        </p:nvSpPr>
        <p:spPr>
          <a:xfrm rot="19857695" flipH="1">
            <a:off x="7470869" y="1484593"/>
            <a:ext cx="478621" cy="765359"/>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
        <p:nvSpPr>
          <p:cNvPr id="8" name="Rectangle 7"/>
          <p:cNvSpPr/>
          <p:nvPr/>
        </p:nvSpPr>
        <p:spPr>
          <a:xfrm>
            <a:off x="220216" y="2895600"/>
            <a:ext cx="8771384" cy="156966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 احْكُم بَيْنَهُم بِمَا أَنزَلَ اللَّهُ وَلَا تَتَّبِعْ أَهْوَاءَهُمْ وَاحْذَرْهُمْ أَن يَفْتِنُوكَ عَن بَعْضِ مَا أَنزَلَ اللَّهُ إِلَيْكَ</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9" name="Rectangle 8"/>
          <p:cNvSpPr/>
          <p:nvPr/>
        </p:nvSpPr>
        <p:spPr>
          <a:xfrm>
            <a:off x="4648200" y="2362200"/>
            <a:ext cx="4384964"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dirty="0" smtClean="0"/>
              <a:t>Surah </a:t>
            </a:r>
            <a:r>
              <a:rPr lang="ms-MY" sz="2400" dirty="0" err="1" smtClean="0"/>
              <a:t>Al</a:t>
            </a:r>
            <a:r>
              <a:rPr lang="ms-MY" sz="2400" dirty="0" smtClean="0"/>
              <a:t> </a:t>
            </a:r>
            <a:r>
              <a:rPr lang="ms-MY" sz="2400" dirty="0" err="1" smtClean="0"/>
              <a:t>Maaidah</a:t>
            </a:r>
            <a:r>
              <a:rPr lang="ms-MY" sz="2400" dirty="0" smtClean="0"/>
              <a:t>, ayat 49: </a:t>
            </a:r>
            <a:endParaRPr lang="en-MY" sz="2200" b="1" dirty="0"/>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85800" y="1905000"/>
            <a:ext cx="5562600" cy="108985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sv-SE"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 dan orang munafik, sentiasa berusaha untuk hancurkan Islam </a:t>
            </a:r>
            <a:endPar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76200"/>
            <a:ext cx="8915400" cy="1015663"/>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Keunggulan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kemuliaan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terpelihara</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2667000" y="3266120"/>
            <a:ext cx="5638800" cy="122968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Namun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keunggulan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kemuliaan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tetap</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bersinar</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p:txBody>
      </p:sp>
      <p:sp>
        <p:nvSpPr>
          <p:cNvPr id="6" name="Curved Right Arrow 5"/>
          <p:cNvSpPr/>
          <p:nvPr/>
        </p:nvSpPr>
        <p:spPr>
          <a:xfrm rot="19857695">
            <a:off x="1988585" y="3000396"/>
            <a:ext cx="573238" cy="1170630"/>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sz="2000">
              <a:solidFill>
                <a:schemeClr val="tx1"/>
              </a:solidFill>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41196"/>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As-</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Soff</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8</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3992940"/>
            <a:ext cx="8600256" cy="1200329"/>
          </a:xfrm>
          <a:prstGeom prst="rect">
            <a:avLst/>
          </a:prstGeom>
          <a:solidFill>
            <a:schemeClr val="bg1"/>
          </a:solidFill>
        </p:spPr>
        <p:txBody>
          <a:bodyPr wrap="square">
            <a:spAutoFit/>
          </a:bodyPr>
          <a:lstStyle/>
          <a:p>
            <a:pPr algn="ctr"/>
            <a:r>
              <a:rPr lang="ms-MY" sz="2400" b="1" dirty="0" smtClean="0"/>
              <a:t>Mereka </a:t>
            </a:r>
            <a:r>
              <a:rPr lang="ms-MY" sz="2400" b="1" dirty="0"/>
              <a:t>hendak memadamkan cahaya agama Allah dengan mulut (ucapan-ucapan) mereka, dan Allah tetap menyempurnakan </a:t>
            </a:r>
            <a:r>
              <a:rPr lang="ms-MY" sz="2400" b="1" dirty="0" err="1"/>
              <a:t>cahaya-Nya</a:t>
            </a:r>
            <a:r>
              <a:rPr lang="ms-MY" sz="2400" b="1" dirty="0"/>
              <a:t> meskipun orang-orang kafir membencinya. </a:t>
            </a:r>
            <a:endParaRPr lang="en-MY" sz="2400" b="1" dirty="0"/>
          </a:p>
        </p:txBody>
      </p:sp>
      <p:sp>
        <p:nvSpPr>
          <p:cNvPr id="5" name="Rectangle 4"/>
          <p:cNvSpPr/>
          <p:nvPr/>
        </p:nvSpPr>
        <p:spPr>
          <a:xfrm>
            <a:off x="288032" y="1651338"/>
            <a:ext cx="8532440" cy="144655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يُرِيدُونَ لِيُطْفِئُوا نُورَ اللَّهِ بِأَفْوَاهِهِمْ وَاللَّهُ مُتِمُّ نُورِهِ </a:t>
            </a:r>
            <a:endPar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وَلَوْ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كَرِهَ الْكَافِرُونَ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0"/>
            <a:ext cx="8744272"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Kewajipan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bersyukur</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menghayati</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Ajaran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Islam</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990600" y="3446060"/>
            <a:ext cx="7543800" cy="830997"/>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Semoga Allah Pelihara Nikmat Islam di dalam hati, </a:t>
            </a:r>
          </a:p>
          <a:p>
            <a:pPr algn="ctr"/>
            <a:r>
              <a:rPr lang="ms-MY" sz="2400" b="1" dirty="0" smtClean="0"/>
              <a:t>fikiran dan perasaan kita</a:t>
            </a:r>
            <a:endParaRPr lang="en-MY" sz="2400" b="1" dirty="0"/>
          </a:p>
        </p:txBody>
      </p:sp>
      <p:sp>
        <p:nvSpPr>
          <p:cNvPr id="5" name="Rounded Rectangle 4"/>
          <p:cNvSpPr/>
          <p:nvPr/>
        </p:nvSpPr>
        <p:spPr>
          <a:xfrm>
            <a:off x="990600" y="1752599"/>
            <a:ext cx="7543800" cy="1143000"/>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Hayati</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ajaran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segenap</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kehidupan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kita</a:t>
            </a:r>
            <a:endPar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005444" y="4438471"/>
            <a:ext cx="7543800" cy="1200329"/>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400" b="1" dirty="0" smtClean="0"/>
              <a:t>Semoga Allah memberi taufik dan hidayah</a:t>
            </a:r>
          </a:p>
          <a:p>
            <a:pPr algn="ctr"/>
            <a:r>
              <a:rPr lang="ms-MY" sz="2400" b="1" dirty="0" smtClean="0"/>
              <a:t>- Memahami dan </a:t>
            </a:r>
            <a:r>
              <a:rPr lang="ms-MY" sz="2400" b="1" dirty="0" err="1" smtClean="0"/>
              <a:t>menyakini</a:t>
            </a:r>
            <a:r>
              <a:rPr lang="ms-MY" sz="2400" b="1" dirty="0" smtClean="0"/>
              <a:t> kelebihan, kebesaran dan keunggulan Islam</a:t>
            </a:r>
            <a:endParaRPr lang="en-MY" sz="2400" b="1" dirty="0"/>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41196"/>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132</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3992940"/>
            <a:ext cx="8600256" cy="1569660"/>
          </a:xfrm>
          <a:prstGeom prst="rect">
            <a:avLst/>
          </a:prstGeom>
          <a:solidFill>
            <a:schemeClr val="bg1"/>
          </a:solidFill>
        </p:spPr>
        <p:txBody>
          <a:bodyPr wrap="square">
            <a:spAutoFit/>
          </a:bodyPr>
          <a:lstStyle/>
          <a:p>
            <a:pPr algn="ctr"/>
            <a:r>
              <a:rPr lang="ms-MY" sz="2400" b="1" dirty="0" smtClean="0"/>
              <a:t>“Dan </a:t>
            </a:r>
            <a:r>
              <a:rPr lang="ms-MY" sz="2400" b="1" dirty="0" err="1"/>
              <a:t>Ibrahim</a:t>
            </a:r>
            <a:r>
              <a:rPr lang="ms-MY" sz="2400" b="1" dirty="0"/>
              <a:t> telah mewasiatkan ucapan itu kepada anak-anaknya, demikian pula </a:t>
            </a:r>
            <a:r>
              <a:rPr lang="ms-MY" sz="2400" b="1" dirty="0" err="1"/>
              <a:t>Ya'qub</a:t>
            </a:r>
            <a:r>
              <a:rPr lang="ms-MY" sz="2400" b="1" dirty="0"/>
              <a:t>. (</a:t>
            </a:r>
            <a:r>
              <a:rPr lang="ms-MY" sz="2400" b="1" dirty="0" err="1"/>
              <a:t>Ibrahim</a:t>
            </a:r>
            <a:r>
              <a:rPr lang="ms-MY" sz="2400" b="1" dirty="0"/>
              <a:t> berkata): "Wahai anak! Sesungguhnya Allah telah memilih agama ini </a:t>
            </a:r>
            <a:r>
              <a:rPr lang="ms-MY" sz="2400" b="1" dirty="0" err="1"/>
              <a:t>bagimu</a:t>
            </a:r>
            <a:r>
              <a:rPr lang="ms-MY" sz="2400" b="1" dirty="0"/>
              <a:t>, maka janganlah kamu mati kecuali dalam memeluk agama Islam". </a:t>
            </a:r>
            <a:endParaRPr lang="en-MY" sz="2400" b="1" dirty="0"/>
          </a:p>
        </p:txBody>
      </p:sp>
      <p:sp>
        <p:nvSpPr>
          <p:cNvPr id="5" name="Rectangle 4"/>
          <p:cNvSpPr/>
          <p:nvPr/>
        </p:nvSpPr>
        <p:spPr>
          <a:xfrm>
            <a:off x="288032" y="1651338"/>
            <a:ext cx="8532440" cy="144655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وَوَصَّىٰ بِهَا إِبْرَاهِيمُ بَنِيهِ وَيَعْقُوبُ يَا بَنِيَّ إِنَّ اللَّهَ اصْطَفَىٰ لَكُمُ الدِّينَ فَلَا تَمُوتُنَّ إِلَّا وَأَنتُم مُّسْلِمُونَ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8768" y="1561743"/>
            <a:ext cx="8460432" cy="2400657"/>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50011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69032"/>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600200"/>
            <a:ext cx="8676456" cy="3785652"/>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فَاسْتَغْفِرُوْهُ</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إِنَّهُ هُوَ الْغَفُوْرُ الرَّحِيْمُ.</a:t>
            </a:r>
            <a:endParaRPr lang="en-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0037891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8995953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183232"/>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565464"/>
            <a:ext cx="8460432" cy="2015936"/>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72440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1524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193554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419600"/>
            <a:ext cx="8286808" cy="1446550"/>
          </a:xfrm>
          <a:prstGeom prst="rect">
            <a:avLst/>
          </a:prstGeom>
          <a:no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0"/>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93554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267200"/>
            <a:ext cx="8286808" cy="1938992"/>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011740"/>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9799"/>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42267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04320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034934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1642860"/>
            <a:ext cx="8748464" cy="1754326"/>
          </a:xfrm>
          <a:prstGeom prst="rect">
            <a:avLst/>
          </a:prstGeom>
          <a:solidFill>
            <a:schemeClr val="lt1">
              <a:alpha val="71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160055"/>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2302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4584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50114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82981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413504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639459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117062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120989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651120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733246"/>
            <a:ext cx="8856984" cy="6124754"/>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10</a:t>
            </a:r>
            <a:r>
              <a:rPr lang="en-MY" sz="1600" b="1" dirty="0" smtClean="0">
                <a:solidFill>
                  <a:prstClr val="black"/>
                </a:solidFill>
                <a:effectLst>
                  <a:outerShdw blurRad="38100" dist="38100" dir="2700000" algn="tl">
                    <a:srgbClr val="000000">
                      <a:alpha val="43137"/>
                    </a:srgbClr>
                  </a:outerShdw>
                </a:effectLst>
                <a:cs typeface="Arial" charset="0"/>
              </a:rPr>
              <a:t>/08/2018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AGAMA UNGGUL DAN SEMPURNA</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endParaRPr lang="ar-SA"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AutoNum type="arabicPeriod"/>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AGAMA PALING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MULIA,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LENGKAP DAN SEMPURNA. DAKWAH DAN SYIARNYA MENJALAR KESELURUH DUNIA. SEBAGAI MUSLIM KITA WAJIB BERSYUKUR KERANA SISTEMNYA MENJADIKAN HIDUP KITA SANGAT BERERTI. TAPI MALANGNYA TERDAPAT MUSLIM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HANYA BERAGAMA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BERDASARKAN KETURUNAN . </a:t>
            </a:r>
            <a:endPar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AutoNum type="arabicPeriod"/>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KITA DIWAJIBKAN MEMPELAJARI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AJARAN DAN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MENGAMALKANNYA. MEMPUNYAI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AKIDAH YG TEGUH, MENGHASILKAN AMALAN DITERIMA ALLAH SERTA PADA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YANG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SAMA MANFAAT DAN KEBAIKANNYA DIRASAI MANUSIA DAN PERSEKITARAN</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457200" indent="-457200" algn="just">
              <a:buAutoNum type="arabicPeriod"/>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MENJADIKAN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LEBIH YAKIN DENGAN PILIHAN ISLAM, KITA WAJIB AKUR</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3.1.	ISLAM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AGAMA CIPTAAN ALLAH TUHAN YG MENCIPTA KITA</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3.2.	SISTEMNYA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SANGAT LENGKAP DAN KEMASKINI</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just">
              <a:defRPr/>
            </a:pP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3.3.	MANFAAT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AJARANNYA KEMBALI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KEPADA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KITA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ZAHIR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BATIN,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DUNIA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AKHIRAT</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457200" indent="-457200" algn="just">
              <a:buAutoNum type="arabicPeriod" startAt="4"/>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JUSTERU</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PASTIKAN SELURUH KEHIDUPAN KITA INDUVIDU DAN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MASYARAKAT</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p>
          <a:p>
            <a:pPr algn="just">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ZAHIR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DAN BATIN, DITERAPKSN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DENGAN </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NILAI-NILAI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ISLAM</a:t>
            </a: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IMAN DAN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p>
          <a:p>
            <a:pPr algn="just">
              <a:defRPr/>
            </a:pPr>
            <a:r>
              <a:rPr lang="en-US"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IHSAN.</a:t>
            </a:r>
            <a:endPar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4192106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0624" y="1564719"/>
            <a:ext cx="8531856" cy="2123658"/>
          </a:xfrm>
          <a:prstGeom prst="rect">
            <a:avLst/>
          </a:prstGeom>
          <a:solidFill>
            <a:schemeClr val="lt1">
              <a:alpha val="58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عَلَى سَيِّدِنَا مُحَمَّدٍ خَاتَمِ الأَنْبِيَاءِ وَالْمُرْسَلِيْنَ، وَعَلَى آله الطَيِّبِيْنَ، وَأَصْحَابِهِ الأَخْيَارِ أَجْمَعِيْنَ، </a:t>
            </a:r>
            <a:endPar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تَبِعَهُمْ بِإِحْسَانٍ إِلَى يَوْمِ الدِّيْنِ.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079319"/>
            <a:ext cx="8286808"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5476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690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972270"/>
            <a:ext cx="8686800" cy="92333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وَلاتَمُوْتُنَّ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مُسْلِمُوْنَ.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30231"/>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r>
              <a:rPr lang="ar-SA"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1489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Penyebaran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14400" y="1544336"/>
            <a:ext cx="72147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Agama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lengkap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Notched Right Arrow 4"/>
          <p:cNvSpPr/>
          <p:nvPr/>
        </p:nvSpPr>
        <p:spPr>
          <a:xfrm>
            <a:off x="1321362" y="2971800"/>
            <a:ext cx="6679637" cy="2438400"/>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Dakwah</a:t>
            </a:r>
            <a:r>
              <a:rPr lang="en-US" sz="2400" dirty="0" smtClean="0">
                <a:solidFill>
                  <a:schemeClr val="tx1"/>
                </a:solidFill>
                <a:effectLst>
                  <a:outerShdw blurRad="38100" dist="38100" dir="2700000" algn="tl">
                    <a:srgbClr val="000000">
                      <a:alpha val="43137"/>
                    </a:srgbClr>
                  </a:outerShdw>
                </a:effectLst>
                <a:latin typeface="Arial Black" pitchFamily="34" charset="0"/>
              </a:rPr>
              <a:t> Islam </a:t>
            </a:r>
            <a:r>
              <a:rPr lang="en-US" sz="2400" dirty="0" err="1" smtClean="0">
                <a:solidFill>
                  <a:schemeClr val="tx1"/>
                </a:solidFill>
                <a:effectLst>
                  <a:outerShdw blurRad="38100" dist="38100" dir="2700000" algn="tl">
                    <a:srgbClr val="000000">
                      <a:alpha val="43137"/>
                    </a:srgbClr>
                  </a:outerShdw>
                </a:effectLst>
                <a:latin typeface="Arial Black" pitchFamily="34" charset="0"/>
              </a:rPr>
              <a:t>terus</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tersebar</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dan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berkembang</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walaupun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berliku</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dan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sukar</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1489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mempelajari</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Ajaran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91072" y="3505200"/>
            <a:ext cx="7214727" cy="1143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Keimanan semata-mata keturunan, akan mudah menjadi rapuh dan tergugat</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091073" y="1600200"/>
            <a:ext cx="72147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Pegangan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tumbuh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lubuk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7620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Ibrahim: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24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25</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267200"/>
            <a:ext cx="8771384" cy="2308324"/>
          </a:xfrm>
          <a:prstGeom prst="rect">
            <a:avLst/>
          </a:prstGeom>
          <a:solidFill>
            <a:schemeClr val="bg1"/>
          </a:solidFill>
        </p:spPr>
        <p:txBody>
          <a:bodyPr wrap="square">
            <a:spAutoFit/>
          </a:bodyPr>
          <a:lstStyle/>
          <a:p>
            <a:pPr algn="ctr"/>
            <a:r>
              <a:rPr lang="ms-MY" sz="2400" b="1" i="1" dirty="0"/>
              <a:t>“Tidakkah engkau melihat bagaimana Allah mengemukakan satu perbandingan, iaitu kalimah yang baik adalah sebagai sebatang pohon yang baik, yang akar tunjangnya tetap teguh, dan cabang pucuknya menjulang ke langit. Ia mengeluarkan buahnya pada setiap masa dengan izin Tuhannya. Dan Allah membuat perbandingan itu untuk manusia, supaya mereka beringat”.</a:t>
            </a:r>
            <a:endParaRPr lang="en-MY" sz="2400" b="1" i="1" dirty="0"/>
          </a:p>
        </p:txBody>
      </p:sp>
      <p:sp>
        <p:nvSpPr>
          <p:cNvPr id="5" name="Rectangle 4"/>
          <p:cNvSpPr/>
          <p:nvPr/>
        </p:nvSpPr>
        <p:spPr>
          <a:xfrm>
            <a:off x="220216" y="1686342"/>
            <a:ext cx="8771384"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أَلَمْ تَرَ كَيْفَ ضَرَبَ اللَّهُ مَثَلًا كَلِمَةً طَيِّبَةً كَشَجَرَةٍ طَيِّبَةٍ أَصْلُهَا ثَابِتٌ وَفَرْعُهَا فِي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السَّمَاءِ</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تُؤْتِي أُكُلَهَا كُلَّ حِينٍ بِإِذْنِ رَبِّهَا ۗ وَيَضْرِبُ اللَّهُ الْأَمْثَالَ لِلنَّاسِ لَعَلَّهُمْ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يَتَذَكَّرُونَ.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54869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1690</Words>
  <Application>Microsoft Office PowerPoint</Application>
  <PresentationFormat>On-screen Show (4:3)</PresentationFormat>
  <Paragraphs>156</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10</cp:revision>
  <dcterms:created xsi:type="dcterms:W3CDTF">2018-08-05T07:42:59Z</dcterms:created>
  <dcterms:modified xsi:type="dcterms:W3CDTF">2018-08-09T06:23:33Z</dcterms:modified>
</cp:coreProperties>
</file>